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56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Raleway SemiBold"/>
      <p:regular r:id="rId64"/>
      <p:bold r:id="rId65"/>
      <p:italic r:id="rId66"/>
      <p:boldItalic r:id="rId67"/>
    </p:embeddedFont>
    <p:embeddedFont>
      <p:font typeface="Varela Round"/>
      <p:regular r:id="rId68"/>
    </p:embeddedFont>
    <p:embeddedFont>
      <p:font typeface="Raleway Medium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  <p:embeddedFont>
      <p:font typeface="Roboto Mono Regular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1" roundtripDataSignature="AMtx7mhs+gLl7ifxlYmGdfrprbu8Ta2s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Regular-boldItalic.fntdata"/><Relationship Id="rId81" Type="http://customschemas.google.com/relationships/presentationmetadata" Target="meta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regular.fntdata"/><Relationship Id="rId72" Type="http://schemas.openxmlformats.org/officeDocument/2006/relationships/font" Target="fonts/RalewayMedium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-bold.fntdata"/><Relationship Id="rId33" Type="http://schemas.openxmlformats.org/officeDocument/2006/relationships/slide" Target="slides/slide27.xml"/><Relationship Id="rId77" Type="http://schemas.openxmlformats.org/officeDocument/2006/relationships/font" Target="fonts/RobotoMonoRegular-regular.fntdata"/><Relationship Id="rId32" Type="http://schemas.openxmlformats.org/officeDocument/2006/relationships/slide" Target="slides/slide26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MonoRegular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Regular-bold.fntdata"/><Relationship Id="rId71" Type="http://schemas.openxmlformats.org/officeDocument/2006/relationships/font" Target="fonts/RalewayMedium-italic.fntdata"/><Relationship Id="rId70" Type="http://schemas.openxmlformats.org/officeDocument/2006/relationships/font" Target="fonts/RalewayMedium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4.xml"/><Relationship Id="rId64" Type="http://schemas.openxmlformats.org/officeDocument/2006/relationships/font" Target="fonts/RalewaySemiBold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6.xml"/><Relationship Id="rId66" Type="http://schemas.openxmlformats.org/officeDocument/2006/relationships/font" Target="fonts/RalewaySemiBold-italic.fntdata"/><Relationship Id="rId21" Type="http://schemas.openxmlformats.org/officeDocument/2006/relationships/slide" Target="slides/slide15.xml"/><Relationship Id="rId65" Type="http://schemas.openxmlformats.org/officeDocument/2006/relationships/font" Target="fonts/RalewaySemiBold-bold.fntdata"/><Relationship Id="rId24" Type="http://schemas.openxmlformats.org/officeDocument/2006/relationships/slide" Target="slides/slide18.xml"/><Relationship Id="rId68" Type="http://schemas.openxmlformats.org/officeDocument/2006/relationships/font" Target="fonts/VarelaRound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SemiBold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d6c844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d6c844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4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7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71" name="Google Shape;7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7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5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3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5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102" name="Google Shape;10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8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6" name="Google Shape;2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b="1" sz="1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rigamid.com/projetos/flexbox-guia-completo/" TargetMode="External"/><Relationship Id="rId4" Type="http://schemas.openxmlformats.org/officeDocument/2006/relationships/hyperlink" Target="http://www.flexboxdefense.com/" TargetMode="External"/><Relationship Id="rId5" Type="http://schemas.openxmlformats.org/officeDocument/2006/relationships/hyperlink" Target="https://flexboxfroggy.com/#pt-b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3schools.com/css/css_rwd_viewport.as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w3schools.com/css/css_pseudo_elements.asp" TargetMode="External"/><Relationship Id="rId4" Type="http://schemas.openxmlformats.org/officeDocument/2006/relationships/hyperlink" Target="https://www.w3schools.com/css/css_pseudo_classes.asp" TargetMode="External"/><Relationship Id="rId5" Type="http://schemas.openxmlformats.org/officeDocument/2006/relationships/hyperlink" Target="https://www.w3schools.com/cssref/sel_nth-child.asp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>
            <p:ph type="title"/>
          </p:nvPr>
        </p:nvSpPr>
        <p:spPr>
          <a:xfrm>
            <a:off x="2389200" y="1869150"/>
            <a:ext cx="43656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Flexbox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2550"/>
            <a:ext cx="9349449" cy="52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557100" y="858075"/>
            <a:ext cx="77586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flexbox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https://origamid.com/projetos/flexbox-guia-completo/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http://www.flexboxdefense.com/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https://flexboxfroggy.com/#pt-br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2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Media Queries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300" y="5112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/>
        </p:nvSpPr>
        <p:spPr>
          <a:xfrm>
            <a:off x="1634550" y="1753800"/>
            <a:ext cx="58749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Unidades relativas e media-queries</a:t>
            </a:r>
            <a:endParaRPr b="1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14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Flexbox</a:t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/>
        </p:nvSpPr>
        <p:spPr>
          <a:xfrm>
            <a:off x="2378250" y="309850"/>
            <a:ext cx="4387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Mobile first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1636000" y="3962450"/>
            <a:ext cx="59616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Estruturar a página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pensando primeiro</a:t>
            </a:r>
            <a:r>
              <a:rPr b="0" i="0" lang="pt-BR" sz="2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em um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dispositivo móvel</a:t>
            </a:r>
            <a:r>
              <a:rPr b="0" i="0" lang="pt-BR" sz="2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563" y="1181050"/>
            <a:ext cx="3920476" cy="2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1304850" y="319350"/>
            <a:ext cx="653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Unidades de medida relativas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1304850" y="4029880"/>
            <a:ext cx="6534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Medidas relacionadas ao container pai direto.</a:t>
            </a:r>
            <a:endParaRPr b="0" i="0" sz="20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descr="1486414863_icon-61.png" id="217" name="Google Shape;2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100" y="1448075"/>
            <a:ext cx="2157775" cy="21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/>
        </p:nvSpPr>
        <p:spPr>
          <a:xfrm>
            <a:off x="1934250" y="549625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Porcentagens - %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928200" y="1190725"/>
            <a:ext cx="7287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Uma medida expressa em porcentagem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SEMPRE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está relacionada à medida (no mesmo eixo) do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 pai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que a contém.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1271850" y="4010650"/>
            <a:ext cx="6600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     Geralmente, não usamos porcentagens para a altura.</a:t>
            </a:r>
            <a:endParaRPr b="1" i="0" sz="18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372150" y="2393313"/>
            <a:ext cx="2399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.box{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width: </a:t>
            </a: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25%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300px;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700px;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container pai com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 width</a:t>
            </a:r>
            <a:endParaRPr b="0" i="0" sz="1400" u="none" cap="none" strike="noStrik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200px;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25%;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58.33%;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16.66%;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container pai com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 width</a:t>
            </a:r>
            <a:endParaRPr b="0" i="0" sz="1400" u="none" cap="none" strike="noStrik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2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Formatar textos, formulários HTML, imagens, pseudo seletores em CSS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25%;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(300/1200)*100</a:t>
            </a:r>
            <a:endParaRPr b="1" i="0" sz="1200" u="none" cap="none" strike="noStrike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58.33%;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(700/1200)*100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16.66%;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(200/1200)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*100</a:t>
            </a:r>
            <a:endParaRPr b="0" i="0" sz="12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Nesse caso, nossa “base” é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b="0" i="0" sz="1400" u="none" cap="none" strike="noStrik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/>
        </p:nvSpPr>
        <p:spPr>
          <a:xfrm>
            <a:off x="1850525" y="334525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Medida </a:t>
            </a:r>
            <a:r>
              <a:rPr b="1" i="0" lang="pt-BR" sz="3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em</a:t>
            </a:r>
            <a:endParaRPr b="1" i="0" sz="36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43900" y="975625"/>
            <a:ext cx="80562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em’s são </a:t>
            </a:r>
            <a:r>
              <a:rPr b="1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unidades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 medida que</a:t>
            </a:r>
            <a:r>
              <a:rPr b="0" i="0" lang="pt-BR" sz="1600" u="none" cap="none" strike="noStrik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devem ser usadas</a:t>
            </a:r>
            <a:r>
              <a:rPr b="0" i="0" lang="pt-BR" sz="1600" u="none" cap="none" strike="noStrik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tudo o que tiver relação com</a:t>
            </a:r>
            <a:r>
              <a:rPr b="0" i="0" lang="pt-BR" sz="1600" u="none" cap="none" strike="noStrik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tipografias</a:t>
            </a:r>
            <a:r>
              <a:rPr b="0" i="0" lang="pt-BR" sz="1600" u="none" cap="none" strike="noStrik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b="0" i="0" sz="1600" u="none" cap="none" strike="noStrik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1em começará sendo igual a 16px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(a menos que configuremos outra coisa)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2867850" y="2619475"/>
            <a:ext cx="34083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p {</a:t>
            </a:r>
            <a:endParaRPr b="1" i="0" sz="1600" u="none" cap="none" strike="noStrike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font-size: 1em;</a:t>
            </a:r>
            <a:endParaRPr b="1" i="0" sz="1600" u="none" cap="none" strike="noStrike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line-height: 1.5em;</a:t>
            </a:r>
            <a:endParaRPr b="1" i="0" sz="1600" u="none" cap="none" strike="noStrike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600" u="none" cap="none" strike="noStrike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5482125" y="6309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&lt;body&gt; tem 16px em font-size, os outros elementos, por padrão, vêm com 1em em font-size.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Portanto, os demais elementos têm 16px de font-size.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562525" y="1643350"/>
            <a:ext cx="34392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b="1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0" name="Google Shape;270;p22"/>
          <p:cNvCxnSpPr>
            <a:stCxn id="269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71" name="Google Shape;271;p22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2" name="Google Shape;272;p22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73" name="Google Shape;273;p22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4" name="Google Shape;274;p22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75" name="Google Shape;275;p22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6" name="Google Shape;276;p22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77" name="Google Shape;277;p22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/>
        </p:nvSpPr>
        <p:spPr>
          <a:xfrm>
            <a:off x="5482125" y="8540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alteramos o font-size de &lt;div&gt; para 2em, ele terá 2 vezes o tamanho de font-size do pai.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&lt;div&gt; agora tem 32px de font-size.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Portanto, agora, os filhos de &lt;div&gt; mudaram porque alteramos o pai.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filhos de &lt;div&gt; ficaram com 32px de font-size.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562525" y="1710900"/>
            <a:ext cx="34392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5" name="Google Shape;285;p23"/>
          <p:cNvCxnSpPr>
            <a:stCxn id="284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86" name="Google Shape;286;p23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7" name="Google Shape;287;p23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88" name="Google Shape;288;p23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9" name="Google Shape;289;p23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90" name="Google Shape;290;p23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1" name="Google Shape;291;p23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92" name="Google Shape;292;p23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5494525" y="792025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&lt;div&gt; tem 32px de font-size.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 definimos para &lt;p&gt; o font-size: 1.5em, &lt;p&gt; terá 1,5 vezes o tamanho do font-size do pai.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agora tem 48px em font-size.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&lt;strong&gt; tem 1 vez o font-size do pai.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tem 48px em font-size.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562525" y="1710900"/>
            <a:ext cx="34392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0" name="Google Shape;300;p24"/>
          <p:cNvCxnSpPr>
            <a:stCxn id="299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01" name="Google Shape;301;p24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2" name="Google Shape;302;p24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03" name="Google Shape;303;p24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1.5em;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4" name="Google Shape;304;p24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05" name="Google Shape;305;p24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6" name="Google Shape;306;p24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7" name="Google Shape;307;p24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/>
        </p:nvSpPr>
        <p:spPr>
          <a:xfrm>
            <a:off x="5482125" y="6309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Agora, se a base do documento (&lt;body&gt;) for alterada, com 10px de font-size, todos os elementos mudarão de tamanho, mesmo sem que o font-size deles seja alterado.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&lt;div&gt; = 20px de font-size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= 30px de font-size 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&lt;strong&gt; = 30px de font-size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537250" y="1795200"/>
            <a:ext cx="34392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b="1" i="0" sz="16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b="1" i="0" lang="pt-BR" sz="16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10px;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25"/>
          <p:cNvCxnSpPr>
            <a:stCxn id="314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16" name="Google Shape;316;p25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25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18" name="Google Shape;318;p25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1.5em;</a:t>
            </a:r>
            <a:endParaRPr b="1" i="0" sz="1400" u="none" cap="none" strike="noStrik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25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E8004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20" name="Google Shape;320;p25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25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22" name="Google Shape;322;p25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d6c844cf0_0_0"/>
          <p:cNvSpPr txBox="1"/>
          <p:nvPr/>
        </p:nvSpPr>
        <p:spPr>
          <a:xfrm>
            <a:off x="332525" y="162725"/>
            <a:ext cx="74994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Responsividade</a:t>
            </a:r>
            <a:endParaRPr sz="3000"/>
          </a:p>
        </p:txBody>
      </p:sp>
      <p:sp>
        <p:nvSpPr>
          <p:cNvPr id="328" name="Google Shape;328;g8d6c844cf0_0_0"/>
          <p:cNvSpPr txBox="1"/>
          <p:nvPr/>
        </p:nvSpPr>
        <p:spPr>
          <a:xfrm>
            <a:off x="332525" y="1032950"/>
            <a:ext cx="4591800" cy="3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A</a:t>
            </a:r>
            <a:r>
              <a:rPr lang="pt-BR" sz="1800">
                <a:solidFill>
                  <a:srgbClr val="666666"/>
                </a:solidFill>
              </a:rPr>
              <a:t> habilidade da aplicação de se adaptar de forma </a:t>
            </a:r>
            <a:r>
              <a:rPr lang="pt-BR" sz="1800">
                <a:solidFill>
                  <a:srgbClr val="990000"/>
                </a:solidFill>
              </a:rPr>
              <a:t>satisfatória</a:t>
            </a:r>
            <a:r>
              <a:rPr lang="pt-BR" sz="1800">
                <a:solidFill>
                  <a:srgbClr val="666666"/>
                </a:solidFill>
              </a:rPr>
              <a:t> em qualquer display e dispositivo.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/>
        </p:nvSpPr>
        <p:spPr>
          <a:xfrm>
            <a:off x="1934250" y="1545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Viewport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http://www.tuexperto.com/wp-content/uploads/2014/01/Google-Chrome-moviles-02.jpg"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613" y="834450"/>
            <a:ext cx="4890786" cy="404305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26"/>
          <p:cNvSpPr/>
          <p:nvPr/>
        </p:nvSpPr>
        <p:spPr>
          <a:xfrm>
            <a:off x="2654065" y="1600775"/>
            <a:ext cx="1714500" cy="2510400"/>
          </a:xfrm>
          <a:prstGeom prst="rect">
            <a:avLst/>
          </a:prstGeom>
          <a:solidFill>
            <a:srgbClr val="ED4A00">
              <a:alpha val="46666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5194515" y="1851925"/>
            <a:ext cx="1562100" cy="2416800"/>
          </a:xfrm>
          <a:prstGeom prst="rect">
            <a:avLst/>
          </a:prstGeom>
          <a:solidFill>
            <a:srgbClr val="ED4A00">
              <a:alpha val="46666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Tag para RWD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658900" y="2179300"/>
            <a:ext cx="77025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&lt;meta </a:t>
            </a:r>
            <a:r>
              <a:rPr b="1" i="0" lang="pt-BR" sz="2000" u="none" cap="none" strike="noStrike">
                <a:solidFill>
                  <a:srgbClr val="E8004C"/>
                </a:solidFill>
                <a:latin typeface="Courier New"/>
                <a:ea typeface="Courier New"/>
                <a:cs typeface="Courier New"/>
                <a:sym typeface="Courier New"/>
              </a:rPr>
              <a:t>name="viewport" </a:t>
            </a:r>
            <a:endParaRPr b="1" i="0" sz="2000" u="none" cap="none" strike="noStrike">
              <a:solidFill>
                <a:srgbClr val="E800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E8004C"/>
                </a:solidFill>
                <a:latin typeface="Courier New"/>
                <a:ea typeface="Courier New"/>
                <a:cs typeface="Courier New"/>
                <a:sym typeface="Courier New"/>
              </a:rPr>
              <a:t>content="width=device-width, initial-scale=1"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613000" y="3945550"/>
            <a:ext cx="7394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1200"/>
              <a:buFont typeface="Varela Round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Esta é a estrutura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básica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desta tag, às vezes ela pode ter mais informações.</a:t>
            </a:r>
            <a:b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Saiba mais: </a:t>
            </a:r>
            <a:r>
              <a:rPr b="0" i="0" lang="pt-BR" sz="16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Responsive Web Design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613000" y="1115775"/>
            <a:ext cx="7702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tag</a:t>
            </a:r>
            <a:r>
              <a:rPr b="0" i="0" lang="pt-BR" sz="1800" u="none" cap="none" strike="noStrik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0" i="0" lang="pt-BR" sz="1800" u="none" cap="none" strike="noStrike">
                <a:solidFill>
                  <a:srgbClr val="E8004C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&lt;meta&gt; viewport</a:t>
            </a:r>
            <a:r>
              <a:rPr b="0" i="0" lang="pt-BR" sz="1800" u="none" cap="none" strike="noStrik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dá instruções ao navegador sobre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dimensionar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escalar a página web durante o carregamento.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/>
        </p:nvSpPr>
        <p:spPr>
          <a:xfrm>
            <a:off x="575275" y="320313"/>
            <a:ext cx="6934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Viewport Measures - vw / vh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575275" y="1138700"/>
            <a:ext cx="7714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 medida expressa em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vw/vh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terá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SEMPRE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como eixo de referência o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viewport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 documento.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575275" y="4114800"/>
            <a:ext cx="7323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Viewport faz referência à “caixa visível” de conteúdo dentro de um navegador.</a:t>
            </a:r>
            <a:endParaRPr b="0" i="0" sz="1400" u="none" cap="none" strike="noStrike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3233400" y="2209375"/>
            <a:ext cx="26772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.box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width: 25vw;</a:t>
            </a:r>
            <a:endParaRPr b="1" i="0" sz="20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height: 50vh;</a:t>
            </a:r>
            <a:endParaRPr b="1" i="0" sz="20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display: flex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2184150" y="1417875"/>
            <a:ext cx="45045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79900" y="3930775"/>
            <a:ext cx="7984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Torna o elemento um flex container automaticamente transformando todos os seus filhos diretos em flex itens.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/>
          <p:nvPr/>
        </p:nvSpPr>
        <p:spPr>
          <a:xfrm>
            <a:off x="1066313" y="221100"/>
            <a:ext cx="3257400" cy="4284300"/>
          </a:xfrm>
          <a:prstGeom prst="rect">
            <a:avLst/>
          </a:prstGeom>
          <a:solidFill>
            <a:srgbClr val="CACACA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1066313" y="221100"/>
            <a:ext cx="1361400" cy="2430600"/>
          </a:xfrm>
          <a:prstGeom prst="rect">
            <a:avLst/>
          </a:prstGeom>
          <a:solidFill>
            <a:srgbClr val="00ACC3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width: 30vw;</a:t>
            </a:r>
            <a:endParaRPr b="0" i="0" sz="14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height: 50vh;</a:t>
            </a:r>
            <a:endParaRPr b="0" i="0" sz="13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1101563" y="4505400"/>
            <a:ext cx="3186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width de 320px</a:t>
            </a:r>
            <a:endParaRPr b="1" i="0" sz="14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 rot="-5400000">
            <a:off x="2978538" y="2131050"/>
            <a:ext cx="3186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height de 450px</a:t>
            </a:r>
            <a:endParaRPr b="1" i="0" sz="14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4988588" y="4934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4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Neste caso, a caixa terá 0,3 vezes a largura do viewport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(96px)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0,5 vezes a altura do viewport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(225px)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/>
          <p:nvPr/>
        </p:nvSpPr>
        <p:spPr>
          <a:xfrm>
            <a:off x="1483650" y="282400"/>
            <a:ext cx="5838000" cy="2840400"/>
          </a:xfrm>
          <a:prstGeom prst="rect">
            <a:avLst/>
          </a:prstGeom>
          <a:solidFill>
            <a:srgbClr val="CACACA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483650" y="282400"/>
            <a:ext cx="1954200" cy="1344600"/>
          </a:xfrm>
          <a:prstGeom prst="rect">
            <a:avLst/>
          </a:prstGeom>
          <a:solidFill>
            <a:srgbClr val="00ACC3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width: 30vw;</a:t>
            </a:r>
            <a:endParaRPr b="0" i="0" sz="14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height: 50vh;</a:t>
            </a:r>
            <a:endParaRPr b="0" i="0" sz="13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809200" y="3122800"/>
            <a:ext cx="3186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width de 660px</a:t>
            </a:r>
            <a:endParaRPr b="1" i="0" sz="14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 rot="-5400000">
            <a:off x="5960400" y="1470400"/>
            <a:ext cx="3186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height de 250px</a:t>
            </a:r>
            <a:endParaRPr b="1" i="0" sz="14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1483650" y="3731475"/>
            <a:ext cx="5838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4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Neste caso, a caixa terá 0,3 vezes a largura do viewport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(198px)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0,5 vezes a altura do viewport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(125px)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/>
        </p:nvSpPr>
        <p:spPr>
          <a:xfrm>
            <a:off x="773250" y="1176175"/>
            <a:ext cx="7597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Conjunto de regras CSS que permitem reorganizar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conteúdo de acordo com as condições de visualização do documento.</a:t>
            </a:r>
            <a:endParaRPr b="0" i="0" sz="20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Sempre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devem ser escritos </a:t>
            </a:r>
            <a:r>
              <a:rPr b="0" i="0" lang="pt-BR" sz="1800" u="none" cap="none" strike="noStrik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final da folha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CSS.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2806200" y="375075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87" y="2564875"/>
            <a:ext cx="5608026" cy="2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/>
        </p:nvSpPr>
        <p:spPr>
          <a:xfrm>
            <a:off x="2423700" y="2135700"/>
            <a:ext cx="42966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(min-width: 460px){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/* regras de CSS */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1696500" y="3643052"/>
            <a:ext cx="5751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a </a:t>
            </a:r>
            <a:r>
              <a:rPr b="1" i="0" lang="pt-BR" sz="16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min-width</a:t>
            </a:r>
            <a:r>
              <a:rPr b="1" i="0" lang="pt-BR" sz="1600" u="none" cap="none" strike="noStrike">
                <a:solidFill>
                  <a:srgbClr val="65BB4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como dizer: “se o mínimo é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px de largura, aplicar isto” ou “deste ponto para cima”.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2806200" y="44685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2806200" y="108795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Mobile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/>
        </p:nvSpPr>
        <p:spPr>
          <a:xfrm>
            <a:off x="2204400" y="2091150"/>
            <a:ext cx="4735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(max-width: 960px){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/* regras de CSS */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1696500" y="3643052"/>
            <a:ext cx="5751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a </a:t>
            </a:r>
            <a:r>
              <a:rPr b="1" i="0" lang="pt-BR" sz="1600" u="none" cap="none" strike="noStrik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max-width</a:t>
            </a:r>
            <a:r>
              <a:rPr b="1" i="0" lang="pt-BR" sz="1600" u="none" cap="none" strike="noStrike">
                <a:solidFill>
                  <a:srgbClr val="65BB4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como dizer: “se o máximo é Npx de largura, aplicar isto” ou “deste ponto para baixo”.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2806200" y="44685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2806200" y="108795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Mobile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/>
        </p:nvSpPr>
        <p:spPr>
          <a:xfrm>
            <a:off x="2806200" y="43120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1124400" y="2144200"/>
            <a:ext cx="6895200" cy="945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(max-width: 768px) and (orientation: portrait){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/* regras de CSS */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1395000" y="3660100"/>
            <a:ext cx="635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</a:t>
            </a:r>
            <a:r>
              <a:rPr b="1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 orientação (portrait ou landscape)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é como dizer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“se a largura máxima é Npx e o dispositivo está em posição vertical/horizontal, aplicar isto”.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2806200" y="107230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definindo a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orientação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35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Visualização e pseudo-elementos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6975" y="666750"/>
            <a:ext cx="3810000" cy="38100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/>
        </p:nvSpPr>
        <p:spPr>
          <a:xfrm>
            <a:off x="1634550" y="1753800"/>
            <a:ext cx="58749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Visualização e pseudo-elementos</a:t>
            </a:r>
            <a:endParaRPr b="1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37"/>
          <p:cNvSpPr txBox="1"/>
          <p:nvPr>
            <p:ph idx="1" type="subTitle"/>
          </p:nvPr>
        </p:nvSpPr>
        <p:spPr>
          <a:xfrm>
            <a:off x="265500" y="2173175"/>
            <a:ext cx="40452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Mobile first, viewport, unidades relativas, simulação de dispositivos,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media queries,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type="title"/>
          </p:nvPr>
        </p:nvSpPr>
        <p:spPr>
          <a:xfrm>
            <a:off x="265500" y="991175"/>
            <a:ext cx="40452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38"/>
          <p:cNvSpPr txBox="1"/>
          <p:nvPr>
            <p:ph idx="1" type="subTitle"/>
          </p:nvPr>
        </p:nvSpPr>
        <p:spPr>
          <a:xfrm>
            <a:off x="265500" y="2304275"/>
            <a:ext cx="40452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As barras de navegação devem ser feitas de forma semânticas para SEO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200" y="794625"/>
            <a:ext cx="3554225" cy="35542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flex-direction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627200" y="1417875"/>
            <a:ext cx="5618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flex-direction: column;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[row, row-reverse, column-reverse]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a direção dos flex itens. Por padrão ele é row (linha), por isso quando o display: flex; é adicionado, os elementos ficam em linha, um do lado do outro.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904750" y="1925450"/>
            <a:ext cx="72108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href=”inicio.html”&gt;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Início 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href=”quem.html”&gt;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Quem somos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href=”servicos.html”&gt;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Serviços 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href=”lojas.html”&gt;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Lojas 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href=”contato.html”&gt;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Contato </a:t>
            </a:r>
            <a:r>
              <a:rPr b="1" i="0" lang="pt-BR" sz="18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658900" y="988850"/>
            <a:ext cx="7702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Semanticamente, as barras de navegação devem ser feitas com listas, de preferência desordenadas, e links: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658900" y="988850"/>
            <a:ext cx="77025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Depois de criar a estrutura, vamos precisar: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Retirar o estilo padrão de lista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Posicionar &lt;li&gt; um ao lado do outro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Fazer com que os &lt;a&gt; se comportem como blocos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title"/>
          </p:nvPr>
        </p:nvSpPr>
        <p:spPr>
          <a:xfrm>
            <a:off x="265500" y="991175"/>
            <a:ext cx="4045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4848100" y="1609725"/>
            <a:ext cx="4143300" cy="192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528000" y="4114800"/>
            <a:ext cx="8088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tabelas são definidas com a tag </a:t>
            </a:r>
            <a:r>
              <a:rPr b="0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&lt;table&gt;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528000" y="4114800"/>
            <a:ext cx="8088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tabela é dividida em linhas com a tag </a:t>
            </a:r>
            <a:r>
              <a:rPr b="0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&lt;tr&gt;</a:t>
            </a: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(table row),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528000" y="3987175"/>
            <a:ext cx="6795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 cada linha os espaços são divididos em células de dados com a tag </a:t>
            </a:r>
            <a:r>
              <a:rPr b="0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&lt;td&gt;</a:t>
            </a: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(table data).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1, célula 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1, célula 2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2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28000" y="4114825"/>
            <a:ext cx="78654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Os cabeçalhos em uma tabela são definidos com a tag </a:t>
            </a:r>
            <a:r>
              <a:rPr b="0" i="0" lang="pt-BR" sz="16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&lt;th&gt;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(table heading).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1415750" y="1330158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&lt;th&gt;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Cabeçalho coluna 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b="1" i="0" sz="18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&lt;th&gt;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Cabeçalho coluna 2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2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Cabeçalhos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461850" y="3024875"/>
            <a:ext cx="79710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Podemos modificar os estilos da tabela via CSS: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Define uma borda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border-collapse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Entra em colapso bordas de célula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border-spacing</a:t>
            </a: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Define o espaçamento entre as células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461850" y="1362925"/>
            <a:ext cx="7487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table, th, td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border: 1px solid black;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border-collapse: collapse;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Estilos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568200" y="4188300"/>
            <a:ext cx="80076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Definição: atributos dos elementos &lt;td&gt; e &lt;th&gt; para mesclar colunas ou linhas.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1128300" y="1362925"/>
            <a:ext cx="68874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 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rowspan=”2”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&gt;linha 1,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 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colspan=”2”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&gt;linha 1,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colspan, rowspan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/>
        </p:nvSpPr>
        <p:spPr>
          <a:xfrm>
            <a:off x="461850" y="387775"/>
            <a:ext cx="7788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Pesquisa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5" y="1396300"/>
            <a:ext cx="33337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 txBox="1"/>
          <p:nvPr/>
        </p:nvSpPr>
        <p:spPr>
          <a:xfrm>
            <a:off x="950100" y="3578875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Pontos positivos (Boa, mantém assim!)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Pontos negativos (Indicar pontos negativos e sugestão de solução)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 justify-content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justify-content: flex-start;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center, space-between, space-around]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Alinha os itens flex no container de acordo com a direção. A propriedade só funciona se os itens atuais não ocuparem todo o container. Isso significa que ao definir flex: 1; ou algo similar nos itens, a propriedade não terá mais função.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p49"/>
          <p:cNvSpPr txBox="1"/>
          <p:nvPr/>
        </p:nvSpPr>
        <p:spPr>
          <a:xfrm>
            <a:off x="461850" y="1046175"/>
            <a:ext cx="80862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Permitem inserir conteúdo com CSS.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São usados sobre um seletor pré-definido.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Podemos inserir conteúdo de texto, imagens ou elementos de bloco.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Saiba mais: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https://www.w3schools.com/css/css_pseudo_elements.asp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https://www.w3schools.com/css/css_pseudo_classes.asp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https://www.w3schools.com/cssref/sel_nth-child.asp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461850" y="1599075"/>
            <a:ext cx="68874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::before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content: "Capítulo - ";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::after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content: " - de 10";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50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::before  &amp;  ::after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6441725" y="2269338"/>
            <a:ext cx="1852500" cy="14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13" name="Google Shape;5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100" y="1682563"/>
            <a:ext cx="26003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461850" y="1599075"/>
            <a:ext cx="81351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.caixa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::before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url(../images/icone-1.gif);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.caixa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::after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url(../images/icone-2.gif); 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::before  &amp;  ::after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52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Bootstrap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7" name="Google Shape;5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5375" y="1113050"/>
            <a:ext cx="2917375" cy="2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flex-wrap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flex-wrap: wrap;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[nowrap, wrap-reverse]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se os itens devem quebrar ou não a linha. Por padrão eles não quebram linha, isso faz com que os flex itens sejam compactados além do limite do conteúdo.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align-items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align-items: center;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57100" y="3902325"/>
            <a:ext cx="81990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O align-items alinha os flex itens de acordo com o eixo do container. O alinhamento é diferente para quando os itens estão em colunas ou linhas.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align-content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align-content: center;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557100" y="3687450"/>
            <a:ext cx="8199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Alinha as linhas do container em relação ao eixo vertical. A propriedade só funciona se existir mais de uma linha de flex-itens. Para isso o flex-wrap precisa ser wrap.</a:t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align-self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2131950" y="1374750"/>
            <a:ext cx="46089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elementoPai {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display: flex;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align-items: flex-start;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elementoFilho {</a:t>
            </a:r>
            <a:endParaRPr b="1" i="0" sz="17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align-self: flex-end;</a:t>
            </a:r>
            <a:endParaRPr b="1" i="0" sz="17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7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b="1" i="0" sz="17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557100" y="3972800"/>
            <a:ext cx="8199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O align-self aceita os mesmos valores que a propriedade align-items mas alinha somente o item selecionado.</a:t>
            </a:r>
            <a:endParaRPr b="0" i="0" sz="1600" u="none" cap="none" strike="noStrik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